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344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03571670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" name="Shape 9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1pPr>
      <a:lvl2pPr indent="228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2pPr>
      <a:lvl3pPr indent="457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3pPr>
      <a:lvl4pPr indent="685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4pPr>
      <a:lvl5pPr indent="9144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5pPr>
      <a:lvl6pPr indent="11430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6pPr>
      <a:lvl7pPr indent="1371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7pPr>
      <a:lvl8pPr indent="1600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8pPr>
      <a:lvl9pPr indent="1828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9pPr>
    </p:titleStyle>
    <p:bodyStyle>
      <a:lvl1pPr marL="4699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1pPr>
      <a:lvl2pPr marL="9398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2pPr>
      <a:lvl3pPr marL="14097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3pPr>
      <a:lvl4pPr marL="18796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4pPr>
      <a:lvl5pPr marL="23495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5pPr>
      <a:lvl6pPr marL="28194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6pPr>
      <a:lvl7pPr marL="32893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7pPr>
      <a:lvl8pPr marL="37592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8pPr>
      <a:lvl9pPr marL="42291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hyperlink" Target="http://wikipedia.com" TargetMode="External"/><Relationship Id="rId12" Type="http://schemas.openxmlformats.org/officeDocument/2006/relationships/hyperlink" Target="http://hairflowers.net" TargetMode="External"/><Relationship Id="rId1" Type="http://schemas.openxmlformats.org/officeDocument/2006/relationships/slideLayout" Target="../slideLayouts/slideLayout5.xml"/><Relationship Id="rId2" Type="http://schemas.openxmlformats.org/officeDocument/2006/relationships/hyperlink" Target="http://nytimes.com" TargetMode="External"/><Relationship Id="rId3" Type="http://schemas.openxmlformats.org/officeDocument/2006/relationships/hyperlink" Target="http://boningboing.net" TargetMode="External"/><Relationship Id="rId4" Type="http://schemas.openxmlformats.org/officeDocument/2006/relationships/hyperlink" Target="http://silhouettetrends.com" TargetMode="External"/><Relationship Id="rId5" Type="http://schemas.openxmlformats.org/officeDocument/2006/relationships/hyperlink" Target="http://radiopereira.it" TargetMode="External"/><Relationship Id="rId6" Type="http://schemas.openxmlformats.org/officeDocument/2006/relationships/hyperlink" Target="http://sheetmusicdirect.us" TargetMode="External"/><Relationship Id="rId7" Type="http://schemas.openxmlformats.org/officeDocument/2006/relationships/hyperlink" Target="http://nachalooman.wordpress.com" TargetMode="External"/><Relationship Id="rId8" Type="http://schemas.openxmlformats.org/officeDocument/2006/relationships/hyperlink" Target="http://becuo.com" TargetMode="External"/><Relationship Id="rId9" Type="http://schemas.openxmlformats.org/officeDocument/2006/relationships/hyperlink" Target="http://livescience.com" TargetMode="External"/><Relationship Id="rId10" Type="http://schemas.openxmlformats.org/officeDocument/2006/relationships/hyperlink" Target="http://aikenstandar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923950" y="7090759"/>
            <a:ext cx="11156900" cy="1615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600"/>
              </a:spcBef>
              <a:defRPr sz="7000">
                <a:solidFill>
                  <a:srgbClr val="D93F2A"/>
                </a:solidFill>
                <a:latin typeface="Bodoni SvtyTwo ITC TT-Bold"/>
                <a:ea typeface="Bodoni SvtyTwo ITC TT-Bold"/>
                <a:cs typeface="Bodoni SvtyTwo ITC TT-Bold"/>
                <a:sym typeface="Bodoni SvtyTwo ITC TT-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 dirty="0">
                <a:solidFill>
                  <a:srgbClr val="FF0000"/>
                </a:solidFill>
              </a:rPr>
              <a:t>The </a:t>
            </a:r>
            <a:r>
              <a:rPr sz="7000" dirty="0" smtClean="0">
                <a:solidFill>
                  <a:srgbClr val="FF0000"/>
                </a:solidFill>
              </a:rPr>
              <a:t>H</a:t>
            </a:r>
            <a:r>
              <a:rPr lang="en-US" sz="7000" dirty="0" smtClean="0">
                <a:solidFill>
                  <a:srgbClr val="FF0000"/>
                </a:solidFill>
              </a:rPr>
              <a:t>aunting</a:t>
            </a:r>
            <a:r>
              <a:rPr sz="7000" dirty="0" smtClean="0">
                <a:solidFill>
                  <a:srgbClr val="FF0000"/>
                </a:solidFill>
              </a:rPr>
              <a:t> </a:t>
            </a:r>
            <a:r>
              <a:rPr sz="7000" dirty="0">
                <a:solidFill>
                  <a:srgbClr val="FF0000"/>
                </a:solidFill>
              </a:rPr>
              <a:t>of Billie </a:t>
            </a:r>
            <a:r>
              <a:rPr sz="7000" dirty="0" smtClean="0">
                <a:solidFill>
                  <a:srgbClr val="FF0000"/>
                </a:solidFill>
              </a:rPr>
              <a:t>Holiday</a:t>
            </a:r>
            <a:endParaRPr lang="en-US" sz="7000" dirty="0" smtClean="0">
              <a:solidFill>
                <a:srgbClr val="FF00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rgbClr val="FF0000"/>
                </a:solidFill>
              </a:rPr>
              <a:t>Warning Advisory: Graphic Images</a:t>
            </a:r>
            <a:endParaRPr sz="2400" dirty="0">
              <a:solidFill>
                <a:srgbClr val="FF0000"/>
              </a:solidFill>
            </a:endParaRPr>
          </a:p>
        </p:txBody>
      </p:sp>
      <p:pic>
        <p:nvPicPr>
          <p:cNvPr id="44" name="Billie-Holiday-Sing-Gardenia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73620" cy="7090759"/>
          </a:xfrm>
          <a:prstGeom prst="rect">
            <a:avLst/>
          </a:prstGeom>
          <a:ln w="25400">
            <a:solidFill/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0539" y="0"/>
            <a:ext cx="11363722" cy="8548291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47" name="Shape 47"/>
          <p:cNvSpPr/>
          <p:nvPr/>
        </p:nvSpPr>
        <p:spPr>
          <a:xfrm>
            <a:off x="56116" y="9224433"/>
            <a:ext cx="7778568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2300"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414141"/>
                </a:solidFill>
              </a:rPr>
              <a:t>Harry Anslinger | Director | Federal Bureau of Narcotics</a:t>
            </a:r>
          </a:p>
        </p:txBody>
      </p:sp>
      <p:sp>
        <p:nvSpPr>
          <p:cNvPr id="48" name="Shape 48"/>
          <p:cNvSpPr/>
          <p:nvPr/>
        </p:nvSpPr>
        <p:spPr>
          <a:xfrm>
            <a:off x="52610" y="8729133"/>
            <a:ext cx="1233443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“[Jazz] sounded like the jungles in the dead of night. The lives of jazzmen reek of filth.”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4135" y="278870"/>
            <a:ext cx="10956530" cy="8373270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51" name="Shape 51"/>
          <p:cNvSpPr/>
          <p:nvPr/>
        </p:nvSpPr>
        <p:spPr>
          <a:xfrm>
            <a:off x="1098177" y="8839199"/>
            <a:ext cx="10808446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New York Times, circa 1914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800" y="-50800"/>
            <a:ext cx="13106400" cy="9855200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4592" y="590417"/>
            <a:ext cx="11055748" cy="8545117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801" y="-50800"/>
            <a:ext cx="13106401" cy="9855200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0800" y="-50800"/>
            <a:ext cx="13106401" cy="9855201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Billie-Holiday-Gardenia-Piano-filtere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8182" y="-60001"/>
            <a:ext cx="9088535" cy="9873591"/>
          </a:xfrm>
          <a:prstGeom prst="rect">
            <a:avLst/>
          </a:prstGeom>
          <a:ln w="25400">
            <a:solidFill/>
            <a:miter lim="400000"/>
          </a:ln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29319" y="4683899"/>
            <a:ext cx="5753101" cy="4559301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64" name="Picture 6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3562" y="520700"/>
            <a:ext cx="5753101" cy="3860800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65" name="Picture 64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4419" y="596899"/>
            <a:ext cx="5613401" cy="8420101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44" y="1854828"/>
            <a:ext cx="12873712" cy="6043944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144" y="1976049"/>
            <a:ext cx="12664512" cy="5801502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31726" y="4915213"/>
            <a:ext cx="9482033" cy="6343556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72" name="Picture 71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90098" y="14477"/>
            <a:ext cx="7370764" cy="5553473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73" name="Picture 72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26466" y="2883"/>
            <a:ext cx="6763148" cy="5077223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74" name="Billie-Holiday-Cabaret-Card.png"/>
          <p:cNvPicPr/>
          <p:nvPr/>
        </p:nvPicPr>
        <p:blipFill>
          <a:blip r:embed="rId5">
            <a:extLst/>
          </a:blip>
          <a:srcRect r="47713"/>
          <a:stretch>
            <a:fillRect/>
          </a:stretch>
        </p:blipFill>
        <p:spPr>
          <a:xfrm>
            <a:off x="3850924" y="3660642"/>
            <a:ext cx="4250069" cy="2949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Billie-Holiday-Hard-Liquor-filtered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85" y="5546981"/>
            <a:ext cx="3719280" cy="4284996"/>
          </a:xfrm>
          <a:prstGeom prst="rect">
            <a:avLst/>
          </a:prstGeom>
          <a:ln w="12700">
            <a:miter lim="400000"/>
          </a:ln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76" name="Shape 76"/>
          <p:cNvSpPr/>
          <p:nvPr/>
        </p:nvSpPr>
        <p:spPr>
          <a:xfrm>
            <a:off x="4230249" y="4472252"/>
            <a:ext cx="3560052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1600"/>
              </a:spcBef>
              <a:defRPr sz="7800">
                <a:solidFill>
                  <a:srgbClr val="D93E2B"/>
                </a:solidFill>
                <a:latin typeface="Bernard MT Condensed"/>
                <a:ea typeface="Bernard MT Condensed"/>
                <a:cs typeface="Bernard MT Condensed"/>
                <a:sym typeface="Bernard MT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800">
                <a:solidFill>
                  <a:srgbClr val="D93E2B"/>
                </a:solidFill>
              </a:rPr>
              <a:t>REVOKED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9143" y="338666"/>
            <a:ext cx="5288360" cy="7893448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79" name="Shape 79"/>
          <p:cNvSpPr/>
          <p:nvPr/>
        </p:nvSpPr>
        <p:spPr>
          <a:xfrm>
            <a:off x="690275" y="8762999"/>
            <a:ext cx="1123082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The United States of America versus Billie Holiday</a:t>
            </a:r>
          </a:p>
        </p:txBody>
      </p:sp>
      <p:pic>
        <p:nvPicPr>
          <p:cNvPr id="80" name="Picture 79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85036" y="338666"/>
            <a:ext cx="5288360" cy="7893448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50" y="444500"/>
            <a:ext cx="12839700" cy="8864600"/>
          </a:xfrm>
          <a:prstGeom prst="rect">
            <a:avLst/>
          </a:prstGeom>
          <a:effectLst>
            <a:outerShdw blurRad="190500" dist="1016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Billie-Holiday-Gardenia-Mai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9700" y="1060450"/>
            <a:ext cx="10185400" cy="7632700"/>
          </a:xfrm>
          <a:prstGeom prst="rect">
            <a:avLst/>
          </a:prstGeom>
          <a:ln w="101600">
            <a:solidFill/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Photo Credits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idx="4294967295"/>
          </p:nvPr>
        </p:nvSpPr>
        <p:spPr>
          <a:prstGeom prst="rect">
            <a:avLst/>
          </a:prstGeom>
        </p:spPr>
        <p:txBody>
          <a:bodyPr anchor="t"/>
          <a:lstStyle/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1: cafleurebon.com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2: Special Collections Library, Pennsylvania State University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3: The New York Times | </a:t>
            </a:r>
            <a:r>
              <a:rPr sz="2000" u="sng">
                <a:solidFill>
                  <a:srgbClr val="414141"/>
                </a:solidFill>
                <a:hlinkClick r:id="rId2"/>
              </a:rPr>
              <a:t>nytimes.com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4: Elmer Simms Campbell | </a:t>
            </a:r>
            <a:r>
              <a:rPr sz="2000" u="sng">
                <a:solidFill>
                  <a:srgbClr val="414141"/>
                </a:solidFill>
                <a:hlinkClick r:id="rId3"/>
              </a:rPr>
              <a:t>boningboing.net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5: jazzinphoto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6: William Gottlieb, Library of Congress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7: The New York Times | </a:t>
            </a:r>
            <a:r>
              <a:rPr sz="2000" u="sng">
                <a:solidFill>
                  <a:srgbClr val="414141"/>
                </a:solidFill>
                <a:hlinkClick r:id="rId2"/>
              </a:rPr>
              <a:t>nytimes.com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8: </a:t>
            </a:r>
            <a:r>
              <a:rPr sz="2000" u="sng">
                <a:solidFill>
                  <a:srgbClr val="414141"/>
                </a:solidFill>
                <a:hlinkClick r:id="rId4"/>
              </a:rPr>
              <a:t>silhouettetrends.com</a:t>
            </a:r>
            <a:r>
              <a:rPr sz="2000">
                <a:solidFill>
                  <a:srgbClr val="414141"/>
                </a:solidFill>
              </a:rPr>
              <a:t> | </a:t>
            </a:r>
            <a:r>
              <a:rPr sz="2000" u="sng">
                <a:solidFill>
                  <a:srgbClr val="414141"/>
                </a:solidFill>
                <a:hlinkClick r:id="rId5"/>
              </a:rPr>
              <a:t>radiopereira.it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9A (sheet music): </a:t>
            </a:r>
            <a:r>
              <a:rPr sz="2000" u="sng">
                <a:solidFill>
                  <a:srgbClr val="414141"/>
                </a:solidFill>
                <a:hlinkClick r:id="rId6"/>
              </a:rPr>
              <a:t>sheetmusicdirect.us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9B (Branchy Tree): Lynda Giddens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9C (hanging): aspoonfulofsugar.wordpress.com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10: </a:t>
            </a:r>
            <a:r>
              <a:rPr sz="2000" u="sng">
                <a:solidFill>
                  <a:srgbClr val="414141"/>
                </a:solidFill>
                <a:hlinkClick r:id="rId7"/>
              </a:rPr>
              <a:t>nachalooman.wordpress.com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11: </a:t>
            </a:r>
            <a:r>
              <a:rPr sz="2000" u="sng">
                <a:solidFill>
                  <a:srgbClr val="414141"/>
                </a:solidFill>
                <a:hlinkClick r:id="rId4"/>
              </a:rPr>
              <a:t>silhouettetrends.com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12A (album cover w/dog): </a:t>
            </a:r>
            <a:r>
              <a:rPr sz="2000" u="sng">
                <a:solidFill>
                  <a:srgbClr val="414141"/>
                </a:solidFill>
                <a:hlinkClick r:id="rId8"/>
              </a:rPr>
              <a:t>becuo.com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12B (heroin works): </a:t>
            </a:r>
            <a:r>
              <a:rPr sz="2000" u="sng">
                <a:solidFill>
                  <a:srgbClr val="414141"/>
                </a:solidFill>
                <a:hlinkClick r:id="rId9"/>
              </a:rPr>
              <a:t>livescience.com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12C (handcuffs): The Aiken Standard |</a:t>
            </a:r>
            <a:r>
              <a:rPr sz="2000" u="sng">
                <a:solidFill>
                  <a:srgbClr val="414141"/>
                </a:solidFill>
                <a:hlinkClick r:id="rId10"/>
              </a:rPr>
              <a:t>aikenstandard.com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12D (liquor): Chris Huh | </a:t>
            </a:r>
            <a:r>
              <a:rPr sz="2000" u="sng">
                <a:solidFill>
                  <a:srgbClr val="414141"/>
                </a:solidFill>
                <a:hlinkClick r:id="rId11"/>
              </a:rPr>
              <a:t>wikipedia.com</a:t>
            </a:r>
            <a:endParaRPr sz="2000">
              <a:solidFill>
                <a:srgbClr val="414141"/>
              </a:solidFill>
            </a:endParaRP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12E (cabaret card): snip view.com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13A (trial): Los Angeles Daily News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13B (mugshot): Federal Bureau of Prisons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14: Lammyman, 2010 | flickr.com</a:t>
            </a:r>
          </a:p>
          <a:p>
            <a:pPr marL="375920" lvl="0" indent="-375920" defTabSz="467359">
              <a:lnSpc>
                <a:spcPct val="50000"/>
              </a:lnSpc>
              <a:spcBef>
                <a:spcPts val="8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14141"/>
                </a:solidFill>
              </a:rPr>
              <a:t>Slide 15: </a:t>
            </a:r>
            <a:r>
              <a:rPr sz="2000" u="sng">
                <a:solidFill>
                  <a:srgbClr val="414141"/>
                </a:solidFill>
                <a:hlinkClick r:id="rId12"/>
              </a:rPr>
              <a:t>hairflowers.net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231</Words>
  <Application>Microsoft Macintosh PowerPoint</Application>
  <PresentationFormat>Custom</PresentationFormat>
  <Paragraphs>30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New_Template4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 Credits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Norma Martin</cp:lastModifiedBy>
  <cp:revision>3</cp:revision>
  <dcterms:modified xsi:type="dcterms:W3CDTF">2015-05-09T23:40:24Z</dcterms:modified>
</cp:coreProperties>
</file>